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6"/>
  </p:notesMasterIdLst>
  <p:handoutMasterIdLst>
    <p:handoutMasterId r:id="rId37"/>
  </p:handoutMasterIdLst>
  <p:sldIdLst>
    <p:sldId id="259" r:id="rId2"/>
    <p:sldId id="267" r:id="rId3"/>
    <p:sldId id="260" r:id="rId4"/>
    <p:sldId id="268" r:id="rId5"/>
    <p:sldId id="269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64" r:id="rId32"/>
    <p:sldId id="270" r:id="rId33"/>
    <p:sldId id="256" r:id="rId34"/>
    <p:sldId id="26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</p14:sldIdLst>
        </p14:section>
        <p14:section name="ch01 introduction" id="{41D72020-45DF-4A0F-9E4D-CC594BB7428C}">
          <p14:sldIdLst>
            <p14:sldId id="260"/>
            <p14:sldId id="268"/>
          </p14:sldIdLst>
        </p14:section>
        <p14:section name="ch02 retionale for alignment" id="{8EDFC87D-2B40-4630-9CA4-CE22F949CA5F}">
          <p14:sldIdLst>
            <p14:sldId id="269"/>
            <p14:sldId id="266"/>
          </p14:sldIdLst>
        </p14:section>
        <p14:section name="03 Intro of ArchiMate" id="{1BA62E3F-A39A-4FD8-B146-E5FAF18E029C}">
          <p14:sldIdLst>
            <p14:sldId id="271"/>
            <p14:sldId id="272"/>
            <p14:sldId id="273"/>
            <p14:sldId id="274"/>
            <p14:sldId id="275"/>
          </p14:sldIdLst>
        </p14:section>
        <p14:section name="04 Align SABSA and ArchiMate" id="{9C93800C-0455-4EDE-A0CA-AD2CC121C00E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5 The Motivation Aspect" id="{4C7AAAF2-01E9-4C19-B19A-918FFC06FD03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622EC-7891-9C01-6E23-6630F0EE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28C26-91FE-00F7-22B8-85899EE14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6D9D3-43AA-10BB-B9D5-B429AD595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17CA7-58B7-E58F-65B8-B03D39199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9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AECD-4917-9792-71D6-D865FB37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23241-A8A4-F7B2-68F6-4401CF46C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6EEDB-FDFD-64F8-0484-67B8AED64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BED24-96C9-F5C3-A3CF-1E52E6073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8D19-AAC9-0629-63A3-E67A1997A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5C9BD-4C34-0675-5461-88A7835F1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41162-45A5-2B8A-6582-87E6A6A5A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0BE0-103F-DB57-0C25-3FD9E4849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3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B777-FDAC-9B10-4AA1-0597751E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086C8-6BD1-2953-4922-CE21E63CA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B2BF3-08EE-B8E7-89EF-83C152FE0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A5ED-3848-4AB9-E362-451571045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25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BFED1-536B-C023-E757-82E3EDC56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95181-0130-9A01-9716-0CBB519D9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E6CEF-B829-E4F8-FBCB-1D5B4A456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4BE4-24A2-2799-772A-07E11A07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67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D75A9-C8CB-2DE0-234F-E88065E4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086CE-4B16-657B-86E7-F8CDA93AC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DB7D0-2DB7-D50D-3B46-193402BBF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ED23B-A0FD-111D-84BD-0BBF39B31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80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1E16D-53A7-3FD0-D582-32CA5E0B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78353-8671-8614-18F5-CB5A8EB3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65558-E6BA-FAE7-FE9F-A423FC7AE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2F31E-5FF0-30DF-3279-65E571307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5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FDA75-A305-19AE-038A-977164CFD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17469-CB97-9960-BECE-4B6F22587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43C32-F816-431D-0459-D1363FEF2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92807-1605-C292-CCE1-905423CF3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37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B4F5A-6959-1A14-FC2A-28504FFC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7A2F3-87F5-FA2F-9711-404F8774D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66ECB-E4FE-EFBD-29C0-0DA805BB8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F380C-9338-8D57-8C8E-1D5352D9D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C044A-575C-5A13-8B9E-06E459DB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80648-E870-839E-ED5E-B4CB75B92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4AC61-5C7C-67F0-218E-FD3AE695C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F676-E305-89DB-161F-366B7140E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98A3-CAC2-1563-3E5F-8A2D0A9F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7E39E-99AF-2D61-1F42-1D9DA2A7E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F5E38-5D9C-7908-F8F2-B0881136B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0A48B-1C6C-8FC9-C950-4FE5A3E42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1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FC754-5874-3B5D-DF1B-116E5A76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A78FE-133D-F851-7863-B955083B8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63B55-9348-E6D6-4ACE-D3C4DD15D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84D13-CB3B-623E-CF1A-15066D101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F42A-A4F7-64FC-59A4-9C010FF3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ABE6E-0F30-B66E-E8B9-0D52B95D5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41FC0-14C1-D5A3-6A59-5E1DE765F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60C6-2B6C-8A00-1D95-62684CFBD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30907-1CEE-7198-61E1-CF2146FE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49628-22A8-5426-16CC-D06BF4C5E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07702-F7F6-C349-36D9-6B6B57C47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E7EA-5099-EFE3-B8A6-48046E699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8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67D6-A5DF-470F-F908-14495D131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328CF-7C6F-6045-3ECD-EC9981C47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ABA2A-1966-B763-D3D2-1963A9BEB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F6C2E-DE35-D537-6513-B2CFC55FC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82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A195-6B1B-1321-1564-AE1B9D33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84FB2-4987-CBC6-620D-1550C8500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345A1-5501-C211-DB5D-C74DBA476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3571-BD82-7693-22C3-F894EE203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4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2351-C533-A9C3-70F8-0C782B801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97F42-50E4-06B6-4A62-22F8F324C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E0DBC-88B0-E728-5929-FE048DF71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83D0B-48D6-ACD6-CDAD-38C6446C9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2A0-2974-3EA1-9A21-E952CF67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708A03-544F-9DB6-6C47-19CA98D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3.4 ArchiMate Language Customization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4EC56-67E2-B9A9-5020-AB6E7F094CC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FFE14-5B44-7D95-4A33-8AD0B693EC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25C6EA7-2813-2B4D-AAAE-B15D3119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285CDC-3DA8-6C57-8C95-94BCA8696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258ADD92-E1BD-82E8-E491-43BC1067034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B84FE1-32FF-5B1B-299E-93CDE1C5139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4267F-4AD7-7AFF-79F9-1FBED53B0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899" y="1741709"/>
            <a:ext cx="8212040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D0225-F6E6-9698-A391-98DAB309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449" y="4251104"/>
            <a:ext cx="8482920" cy="166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40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1DE1-1449-776A-D9C9-71136686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327FAD-559C-E4C0-60B4-8B73A509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3.5 The ArchiMate Full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35A8A-ED48-250E-3A7B-83E1152314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701792-2E0D-C0F4-11E2-D5F5EF430F9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5228A78-8064-6A35-1140-8F3A489B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D6D5817-2560-A059-29A9-6696039E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C8ABF7-9B99-E43C-B9E6-7751EB7E4BD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603B75-5F84-CB47-082C-1E06A31363C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A190AF-9A43-929B-A63A-0993A0C6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939" y="1741709"/>
            <a:ext cx="5137959" cy="492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BAEE-3155-AB1E-F9E5-F39641221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89" y="1427516"/>
            <a:ext cx="4475145" cy="2830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0FE91-7035-A8CE-8E79-EC54DD81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19" y="3567166"/>
            <a:ext cx="3823442" cy="3250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915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D5B3-540B-8215-4632-4FE02210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2BAA6C-5FF8-5298-257E-84825E0B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4.1 Intro to the Security Overlay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DAAEA-754C-9EB8-B8A7-205A794C256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2BDFEA-DE0F-5DD1-A51D-987447781A2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CC5F34C-8C5C-AB3D-0575-8564F4B8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44A8C03-A735-92D0-F0B0-18061BDF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FECED136-8B88-F14F-DF6E-9CA478F06D5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846635-601C-44BD-0D72-E991A5E95DF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752DB6E-8DA7-32FF-C027-7C75E5958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5554" y="1741709"/>
            <a:ext cx="5927302" cy="491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0F526C-C72C-7213-D5F1-D6A3132D818C}"/>
              </a:ext>
            </a:extLst>
          </p:cNvPr>
          <p:cNvSpPr txBox="1"/>
          <p:nvPr/>
        </p:nvSpPr>
        <p:spPr>
          <a:xfrm>
            <a:off x="7194621" y="2160397"/>
            <a:ext cx="44514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Security Overlay is a set of security profiles for existing ArchiMate elements, supplemented by a set of new stereotyped elements, to express security concepts.</a:t>
            </a:r>
          </a:p>
        </p:txBody>
      </p:sp>
    </p:spTree>
    <p:extLst>
      <p:ext uri="{BB962C8B-B14F-4D97-AF65-F5344CB8AC3E}">
        <p14:creationId xmlns:p14="http://schemas.microsoft.com/office/powerpoint/2010/main" val="18521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4550F-8B3C-8288-21E5-815B4D4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42AC49-2B5F-27CA-30E8-798B4422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4.2 An Overview of the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D9D20-AAE6-AE9C-FD86-0D769B1327B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E3EFC-DD4E-10E3-039C-2A12E43A746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41C5FB9-7177-7DD3-81D8-184F087B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0B8D4DE-BCF9-8D65-8BA7-1C52D96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04F047A-2767-1A4A-4EEC-EB750B8C13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83B535-42AE-2739-1224-D3584533A3B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B9D31C-99DF-8BAC-61F8-5E161BAF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2" y="1704180"/>
            <a:ext cx="6008651" cy="49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E7EF48-4906-E9BB-FE0E-940CC6728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349" y="3920024"/>
            <a:ext cx="5676238" cy="2683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771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D3425-4DD9-F5AA-055D-740C8FBA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0EEC69-281A-7668-DB91-0FDFA4BE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CDC72-68F3-3335-69AC-F8B0BB9AAD5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34507-954A-511A-CFC3-82F8666C6CF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1BB759-9E84-A0B7-7BEB-F4BCAA5A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30EAB4B-4339-54AF-874D-465E8BA1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5815377-A615-71A1-3B70-DD511E131D2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90738C-4C13-8043-2973-DDD2AB8D544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FBBE22-F8CE-B635-2BC0-D626987DE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74743" cy="4978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70E09-4AE1-B033-B433-009F32A6C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781" y="4113217"/>
            <a:ext cx="5570136" cy="26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098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6408-2C90-1C28-169D-FCB1E6CD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7FA5C3-E0D3-2276-1BA6-6889ED0F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D8449-21F7-4BF8-F9CA-5DCF8F542B2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C90CF-7C85-8394-8B58-8790054633C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2B90123-2431-7F60-5DAF-82C672C9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2492591-0189-F95A-9809-A40ADD7B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BE774B-0EC0-70EB-B0DC-3F71193642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8D5098-A1E4-0C42-91E0-2E9FC21842A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B0766C-AD1E-CA2A-D16E-C41912F0C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4166" y="1741709"/>
            <a:ext cx="716817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8FCE7D-55FD-448C-9B7D-478F33AB8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523" y="4590695"/>
            <a:ext cx="7640095" cy="1908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542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524E-600E-7D4F-0A7F-D9D62379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0FE5BB-C127-64B1-B6C7-B67C05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02B03-E5D2-5ED3-E4C1-4438CE9DA2C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3EDFE4-7559-2462-5892-C612990D273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A733C65-5D1A-82E0-373F-85601DDA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16DAB46-9AA4-56CA-3623-D8CD2751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4A67F2-9AB6-19D1-8345-F305084F0BD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8A9BE8-66FA-69CE-E1ED-603C9EDD7FC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EEE5E9-22D6-F5E5-A5DA-1A3C89551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3881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211887-ABAA-6F36-82EB-08A7E6EF5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485" y="3852695"/>
            <a:ext cx="4570247" cy="2693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005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889B-1DF1-0ED6-E97D-4625E285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8A7F07-6786-D241-EA3E-A1A9BE6E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CB8AF-325E-C9B6-915D-6152A868B55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E29CBD-1B78-E7C1-9EB0-7EE2D709E84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F04E1E5-AB30-3A78-76D5-27F578E1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6C6A20A-1C23-7BD7-601C-29823B76A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A675FEF-D061-4DFB-9D60-6CC8D8DF6EBF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6786E1-124D-9416-1051-33271451F32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5B9225-10A8-78E7-DF84-80B8AB77C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1622" y="1741709"/>
            <a:ext cx="7135464" cy="485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11CECF-444E-3667-75CF-B06C05730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760" y="4472259"/>
            <a:ext cx="7958295" cy="2169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161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FB499-CEE5-F36B-EC47-C873DAA0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76D7E71-157D-B36F-64E7-DA23951C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4.4 Basic Element and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40943-F8AE-5FAD-AA97-BEF401172621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33179F-585B-6771-C41A-B02CC8A6B4E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87EBD80-2E17-DE0A-42AE-8094F2B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D796A13-2719-01FA-C35F-B46AE49D5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703A0F1-A993-E1A2-966E-52C767BA5A8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699DFA-3D81-E595-22E1-775B48780CA1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54B479-049F-2C37-B374-6B969A8ED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8997" y="1741709"/>
            <a:ext cx="6063254" cy="5003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F2BDDD-DF4B-C80D-82E1-5F00AAFA77AE}"/>
              </a:ext>
            </a:extLst>
          </p:cNvPr>
          <p:cNvSpPr txBox="1"/>
          <p:nvPr/>
        </p:nvSpPr>
        <p:spPr>
          <a:xfrm>
            <a:off x="7275007" y="2532185"/>
            <a:ext cx="3526928" cy="222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identifier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isAbstract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Stereotype / stereotypeOf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216571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E830-0E06-3C31-EF51-26483437F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77E674-A43F-65A7-2F50-A382A5B9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4C5B9-7F63-2FF2-EC3E-BDE46EAA4ED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52AEB3-F3F8-40F3-38B7-8E4F1397B79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4EB5DA-74B8-F995-7C35-9D1B46696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CCD91F-4D7F-817A-FE4B-BAE7BA10B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EF270EE-93AF-4D9B-0870-905BD321B15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CCE4CC-25B2-8EC1-4C18-E0CBF53EAA5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7462202-ED14-3F76-3ACF-29F75FE0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4406" y="1329135"/>
            <a:ext cx="7113115" cy="5317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A23939-FCB2-4BC2-3BAD-27400DFF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558" y="4746589"/>
            <a:ext cx="5429459" cy="1564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0928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75FAB-DC07-2282-FDE3-0C909CC33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40B22F-EECE-B478-87DB-6CFC3200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Figure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A5AAC-C814-FBF0-9BA3-E9B89657135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E0E167-A613-7495-1597-856B231780D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E3D0324-5BA1-5083-088D-2977AB105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5BCC21B-248F-F24D-E92B-FC3CD668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CCEE977-D612-FE00-E058-4CE37313AFF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1A354-E4B1-A3D8-0552-84BC22FECA5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FD0F84-3C67-4ADA-31B2-AEEF2E01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4934" y="1741710"/>
            <a:ext cx="6669105" cy="4794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3E5042-4A92-B95D-9109-48944538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210" y="2592475"/>
            <a:ext cx="7166436" cy="25731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211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1FD2-4F86-9C2B-CFFE-C0224FDA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C5A6A85-988D-8D77-EB23-A7902752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Table 10: Schema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545CD-1927-1015-CCC5-38C39298259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BA29D0-856A-5651-E688-FB47C876C9F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A64E80D-2F66-199B-5F8A-DD338E82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A07C6DD-D90A-F3A0-92E6-6EF98A70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527AAF0-5B95-A693-09EE-BBC40B68227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1A08C-3A99-0DB2-7EB1-FB3FE9FD8E9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3E9F857-18BD-DAC1-9EDA-181BF4B8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6822" y="1741710"/>
            <a:ext cx="6890264" cy="4942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C9982D-740E-E0A9-4269-27F4CC843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449" y="2103978"/>
            <a:ext cx="4859167" cy="4464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465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0727-5748-AAC8-A7F1-613B964B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C90C3C3-62FC-D585-01EA-86DE57AE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5.2 Value Chain – Figure 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D88C6-276E-6816-4636-BB0061A5438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E163E6-A368-C1A3-9CE9-07D00A32E32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F069EF7-F68A-68FB-9583-1B5A8A58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5524ED7-C7BF-19B2-2E39-5E1654F89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786B3016-E6CF-F066-34A8-2EAF7C2B8F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E9EA4A-01B2-988E-440D-2B7E594E696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1EF657-DE92-4296-06C8-06F52CCF1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9884" y="1741710"/>
            <a:ext cx="6715605" cy="496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BF461-00DD-2392-02D7-B45F2EBFE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193" y="2790945"/>
            <a:ext cx="6031115" cy="3602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925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69A1-7D61-5105-3ADD-3B7C2B26F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C645885-C486-7BEC-74EC-5896BAD4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5.2 Value Chain – Table 11: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4BBBF-AD43-4D89-ACCA-656F51ADFF45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EBF744-B6A9-7CC1-9E05-812F656A511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99913F7-A2A9-E65B-FBE2-FDF4466E7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2C54C9A-0C13-E65A-0EA3-D621CFB5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B1B58D8-20FF-E8FF-B605-70D56C8DC9A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CA76BC-A1A6-CC2C-399E-92F9C5D9F43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9FB1722-12FA-9430-751B-88F582EA6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45022" y="1754269"/>
            <a:ext cx="6681677" cy="4924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6E4B8E-E6DE-4132-3D66-F8829CBE9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699" y="1650778"/>
            <a:ext cx="3779861" cy="4781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25372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CC429-D8BB-EB48-EACE-AF1DBA47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12C66EC-274A-BD5C-0F42-38972EF8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SABSA Business Attributes – Figure 13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CE105-014E-82CC-2F84-D80287C0B63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E14252-8B23-E8B1-2EDB-CD66E8BAEED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9FC9D020-F1F1-98B2-510D-31F16FB0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45A4617-2FCA-6493-DBEF-6AC977760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2771B4F-FF0B-5021-56A2-8085D832955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1A4450-A9F4-4473-8143-7225983EEE6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711227-EE45-CA9E-25E5-8AF2E104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6902794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99C30-2230-7F85-9F5C-CB78008ED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371" y="3107451"/>
            <a:ext cx="6096000" cy="3218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305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B21C3-DFBB-BD1D-2735-A4A394D9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59508E2-2B7C-574D-7728-68C61A35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SABSA Business Attributes – Table 12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A5F82-84DC-3D33-2742-1F8E66EF032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31B1C1-8596-D7B4-3E5D-F501D450327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CC87C883-FB08-DDD3-EF6C-2B938684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578B55A-45EE-5A86-B40D-C07F7ECAB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F96FB79-02FC-1855-2DCA-3432BE2DE2E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8A00ED-2013-B49E-5D8F-C88881512C3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3B00D3-E139-9FA6-6B06-FBF5F514A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2961" y="1741710"/>
            <a:ext cx="7022915" cy="501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91406D-F582-A398-587D-B88C23E35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424" y="1853754"/>
            <a:ext cx="4075883" cy="4575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4960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EBFA-FA73-6D48-7294-F2C39176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015E55-6A1B-1491-50DD-7C83AD0C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C0C89-06B2-2A49-FC09-64BBD95A4865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592C3A-CD6C-BD2C-5584-F31215B9F84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51E057D-05B7-1227-80EA-7A019C37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0994280-6AFB-D3FB-D3A7-B3A251D5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B74A26B-798B-E9C8-C485-60B4B5C65A3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5EFEBA-A33C-B910-F5FE-18DDD684480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97C8BC-4805-015B-A479-88BA1DD30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5175" y="1651255"/>
            <a:ext cx="7552249" cy="500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9A4F91-F48A-4970-8ED4-6CD9EF3AE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246" y="3871510"/>
            <a:ext cx="8413820" cy="946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479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35208-EC5B-BFAB-E9D1-980DD8009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479AE2E-36AC-E2FA-8C88-C64CA98C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2CC46-A45E-85E9-5860-475ADE97663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5FF192-9BE9-80C4-3B4F-996DD2B7D4C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032711C-788D-538E-9EC6-AA0705B44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B14A20C-9E86-AA3A-8697-80802178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3C1A3C8F-F269-2E24-7310-CE6E6C63D00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1AAFD8-6383-3BD7-1B1F-37EF5926BF0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C11EF5-2270-68C1-48EE-80592706B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7454" y="1651255"/>
            <a:ext cx="7544167" cy="5005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7C2FE-EC2C-0D2B-7A40-21712C94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537" y="3593111"/>
            <a:ext cx="7544167" cy="2652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35882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A1B5-55B3-3ECA-0705-B35FECD9C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D6B415-AEF8-6358-2E77-B1A07FC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18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1E894-BC57-BD9D-9620-EC7C89043D1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134BBC-5BAE-6E4C-439C-060391EDD71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3029CE7B-1853-601C-9A3E-BFE2BBFE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AF30BD-AF08-5E62-0895-07F7A4B26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9C1301F-ED94-E95D-9770-257AF13BC59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8C77A8-86E8-A44E-8B63-2EA2CC26D03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309087-694A-3CAE-1A6F-8D00C6322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7387" y="1651255"/>
            <a:ext cx="7544084" cy="500577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620E6C-3C7A-00AD-093A-694F91326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79" y="3552453"/>
            <a:ext cx="7626803" cy="2778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6029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BA5A2-E014-E58B-FA29-78141EE2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76493A7-86E0-EAB5-FAAF-81D3A91A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19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1E730-58F8-643B-4BEB-52C8A77742D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98E103-408C-F6F4-2FB2-8058F1AF8E6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3EC1349-FD50-7AD5-002A-64B25F4D8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FE154DB-EA04-FE0F-4E88-0933C17E8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A951254-895C-1B55-CC38-E204F0973D6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745484-BDBB-3FBD-603D-C305CB3F938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4C12182-8D6E-6B72-0768-3D05D0F13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8430" y="1651255"/>
            <a:ext cx="7639478" cy="5090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B60322-7FE2-3BF4-0211-569D40AAE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001" y="3604482"/>
            <a:ext cx="7710435" cy="27995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810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83" y="1389359"/>
            <a:ext cx="5237791" cy="516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F16470-538F-3627-E500-ACC448BF0C5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13864-DB98-7254-D06E-0580FF868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CBCA5F-81AF-BD01-8F91-205B719F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5.3.2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Traceability</a:t>
            </a: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 of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20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6A7B8-A849-CBE8-F6A4-6A71424F673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002969-031C-1130-6E75-1A1A96F142CD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044458F-D5F3-BBA5-E373-69861EAB5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4E8C8EC-56AE-0DC0-9CAC-05B9CDB1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83D1230-CFEB-4180-B507-B6141F2942D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8362B4-154F-B6DB-5DFF-D5722D3F6F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80353C-73BA-E309-B636-E033FACD1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6204" y="1704181"/>
            <a:ext cx="8075597" cy="495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BD1D30-F5C6-B49C-8ECC-5689EBAED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284" y="2103978"/>
            <a:ext cx="3461512" cy="389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8438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858244" cy="495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7890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3600C-A1CC-EB92-1D52-FDC8F474C7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" y="1747762"/>
            <a:ext cx="6188473" cy="456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34439-7A7C-2695-8DEF-E9811505A39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944016"/>
              </p:ext>
            </p:extLst>
          </p:nvPr>
        </p:nvGraphicFramePr>
        <p:xfrm>
          <a:off x="5535130" y="2099419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935392"/>
            <a:ext cx="9419531" cy="446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B2F3D5-1C04-85AB-6155-14A7D719D0D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AF7D6-B959-DCFA-8FE6-989CCABC6FC0}"/>
              </a:ext>
            </a:extLst>
          </p:cNvPr>
          <p:cNvSpPr/>
          <p:nvPr/>
        </p:nvSpPr>
        <p:spPr>
          <a:xfrm rot="20006388">
            <a:off x="6554666" y="4279639"/>
            <a:ext cx="5575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Security Overlay</a:t>
            </a:r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7F0B-80D8-6502-FD3C-D37CD73A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6FAFDE-D6F0-9E9F-7F81-01BD689E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3.1 Core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9FDF6-7563-E3E7-23F1-3ADD2572505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F6DDC-78E8-7876-668F-76268FA7F9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75C45D4-92F5-F123-7505-A2C2AC27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19BB282B-D3EA-CF1B-6DFD-B1EFF2C0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571057A-F7C8-8C3C-D414-2BBACF1E95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DD8533-0EB1-3ADA-2E20-B2BDDBA83C1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F4D92-235D-44E5-4DFE-44A28C7A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79" y="1741709"/>
            <a:ext cx="5054321" cy="496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CF9E-D4CF-C25E-E01E-BC789F207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697" y="1987550"/>
            <a:ext cx="6777224" cy="4469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8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4D85-C5C7-0654-95E8-60001917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8186CF-7A83-22A9-F0EE-201FC466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3.2 Core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C6AA-8595-0F80-282E-494387DB254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5F98E-7176-5D36-BD43-E7C8BBF4A38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DE22239-5859-D070-551E-0B698085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729BDB-6A72-394E-FED7-B0C63FC6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D30C0D-A054-069C-EE50-2E29C335274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8CA8B-C7B3-3704-814E-239EA4CF007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859BA1-32C1-CD2C-6E19-63D7F9C6B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745" y="1704180"/>
            <a:ext cx="5009023" cy="491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A7AE1-B7E7-6977-3EF0-5B7CFDB3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9" y="2165885"/>
            <a:ext cx="6392167" cy="435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32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143B-076E-F80B-6081-4CBBE904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E82A80D-123B-A70D-8AF5-5A15DA3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3.3 Extension Layers and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A73D6-B213-50A5-33D9-76CF90FD11D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6799E-6706-4EE8-15A6-D41DCD1C9C0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B1E42038-F668-3601-AA44-317DEE07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16DA01F-E351-542D-FBF9-33E7DDA6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FFFF070-ED61-29D6-AF9D-B3DAD6625F4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505F27-2933-B31E-4905-527DDB0EA7A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0EB648-68AB-FE81-689E-84EF353AF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95" y="1726640"/>
            <a:ext cx="5929099" cy="493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88AA94-E8B7-51B2-B8BE-907B070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38" y="2775875"/>
            <a:ext cx="6123973" cy="387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0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10134</TotalTime>
  <Words>785</Words>
  <Application>Microsoft Office PowerPoint</Application>
  <PresentationFormat>Widescreen</PresentationFormat>
  <Paragraphs>148</Paragraphs>
  <Slides>34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Microsoft GothicNeo</vt:lpstr>
      <vt:lpstr>Amasis MT Pro Black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03 An Introduction to ArchiMate Language 3.1 Core Elements</vt:lpstr>
      <vt:lpstr>03 An Introduction to ArchiMate Language 3.2 Core Relationships</vt:lpstr>
      <vt:lpstr>03 An Introduction to ArchiMate Language 3.3 Extension Layers and Elements</vt:lpstr>
      <vt:lpstr>03 An Introduction to ArchiMate Language 3.4 ArchiMate Language Customization</vt:lpstr>
      <vt:lpstr>03 An Introduction to ArchiMate Language 3.5 The ArchiMate Full Framework</vt:lpstr>
      <vt:lpstr>04 Aligning SABSA and ArchiMate 4.1 Intro to the Security Overlay</vt:lpstr>
      <vt:lpstr>04 Aligning SABSA and ArchiMate 4.2 An Overview of the Task</vt:lpstr>
      <vt:lpstr>04 Aligning SABSA and ArchiMate 4.3 Risk &amp; Security Modeling – Figure 6</vt:lpstr>
      <vt:lpstr>04 Aligning SABSA and ArchiMate 4.3 Risk &amp; Security Modeling – Figure 7</vt:lpstr>
      <vt:lpstr>04 Aligning SABSA and ArchiMate 4.3 Risk &amp; Security Modeling – Figure 8</vt:lpstr>
      <vt:lpstr>04 Aligning SABSA and ArchiMate 4.3 Risk &amp; Security Modeling – Figure 9</vt:lpstr>
      <vt:lpstr>04 Aligning SABSA and ArchiMate 4.4 Basic Element and Relationships</vt:lpstr>
      <vt:lpstr>05 The Motivation Aspect </vt:lpstr>
      <vt:lpstr>05 The Motivation Aspect 5.1 Value &amp; Loss – Figure 11</vt:lpstr>
      <vt:lpstr>05 The Motivation Aspect 5.1 Value &amp; Loss – Table 10: Schema</vt:lpstr>
      <vt:lpstr>05 The Motivation Aspect 5.2 Value Chain – Figure 12</vt:lpstr>
      <vt:lpstr>05 The Motivation Aspect 5.2 Value Chain – Table 11: Properties</vt:lpstr>
      <vt:lpstr>05 The Motivation Aspect 5.3 SABSA Business Attributes – Figure 13</vt:lpstr>
      <vt:lpstr>05 The Motivation Aspect 5.3 SABSA Business Attributes – Table 12</vt:lpstr>
      <vt:lpstr>05 The Motivation Aspect 5.3.1 Structural Placement of Business Attributes – Figure 16</vt:lpstr>
      <vt:lpstr>05 The Motivation Aspect 5.3.1 Structural Placement of Business Attributes – Figure 17</vt:lpstr>
      <vt:lpstr>05 The Motivation Aspect 5.3.1 Structural Placement of Business Attributes – Figure 18</vt:lpstr>
      <vt:lpstr>05 The Motivation Aspect 5.3.1 Structural Placement of Business Attributes – Figure 19</vt:lpstr>
      <vt:lpstr>05 The Motivation Aspect 5.3.2 Traceability of Business Attributes – Figure 20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46</cp:revision>
  <dcterms:created xsi:type="dcterms:W3CDTF">2025-05-20T02:20:27Z</dcterms:created>
  <dcterms:modified xsi:type="dcterms:W3CDTF">2025-06-02T12:20:22Z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